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0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8" r:id="rId22"/>
    <p:sldId id="279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Source Sans Pro" panose="020B0503030403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D3371C-8B49-457E-A594-425051E82BAD}">
  <a:tblStyle styleId="{1DD3371C-8B49-457E-A594-425051E82B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a0b5fcde7_2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1a0b5fcde7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a0b5fcde7_2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a0b5fcde7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a0b5fcde7_2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a0b5fcde7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0b5fcde7_2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1a0b5fcde7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a0b5fcde7_2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1a0b5fcde7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a0b5fcde7_2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1a0b5fcde7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a0b5fcde7_2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1a0b5fcde7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a0b5fcde7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1a0b5fcde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a0b5fcde7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1a0b5fcde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a0f390e1b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1a0f390e1b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VISION - Danny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TECHNOLOGIES - Domi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PROJECT MANAGEMENT - Danny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LIVE DEMO - Adi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ARCHITECTURE - Domi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AUTOMATION - Adi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/>
              <a:t>TESTING - Domi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YOUR QUESTIONS</a:t>
            </a:r>
            <a:endParaRPr/>
          </a:p>
        </p:txBody>
      </p:sp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a0b5fcde7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1a0b5fcde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a0b5fcde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a0b5fcde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1a0b5fcde7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a0b5fcde7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1a0b5fcde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a0b5fcde7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a0b5fcde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a0b5fcde7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a0b5fcde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5291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a0b5fcde7_2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a0b5fcde7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seite">
  <p:cSld name="Titelseit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432003" y="1476024"/>
            <a:ext cx="8244453" cy="80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467545" y="2276875"/>
            <a:ext cx="3131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630936" y="342900"/>
            <a:ext cx="294894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1"/>
          <p:cNvSpPr>
            <a:spLocks noGrp="1"/>
          </p:cNvSpPr>
          <p:nvPr>
            <p:ph type="pic" idx="2"/>
          </p:nvPr>
        </p:nvSpPr>
        <p:spPr>
          <a:xfrm>
            <a:off x="3886200" y="742950"/>
            <a:ext cx="462915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630936" y="1543050"/>
            <a:ext cx="2948940" cy="28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633845" y="27432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 rot="5400000">
            <a:off x="2945444" y="-939999"/>
            <a:ext cx="3263503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 rot="5400000">
            <a:off x="5350073" y="1463873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 rot="5400000">
            <a:off x="1349574" y="-450652"/>
            <a:ext cx="435887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1143000" y="843398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33845" y="27432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633845" y="1371600"/>
            <a:ext cx="7886700" cy="3263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623888" y="1284317"/>
            <a:ext cx="7886700" cy="2138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623888" y="3414475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1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Noto Sans Symbols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633845" y="27432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33845" y="1371600"/>
            <a:ext cx="3886200" cy="3263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629150" y="1371600"/>
            <a:ext cx="3886200" cy="3263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>
  <p:cSld name="Vergleich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633845" y="1261388"/>
            <a:ext cx="3867150" cy="61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633845" y="1880663"/>
            <a:ext cx="3867150" cy="2760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3"/>
          </p:nvPr>
        </p:nvSpPr>
        <p:spPr>
          <a:xfrm>
            <a:off x="4629150" y="1261388"/>
            <a:ext cx="3886201" cy="61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4"/>
          </p:nvPr>
        </p:nvSpPr>
        <p:spPr>
          <a:xfrm>
            <a:off x="4629150" y="1880663"/>
            <a:ext cx="3886201" cy="2760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633845" y="27432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>
  <p:cSld name="Nur Titel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633845" y="27432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630936" y="342900"/>
            <a:ext cx="2948940" cy="1200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3886200" y="742950"/>
            <a:ext cx="462915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2"/>
          </p:nvPr>
        </p:nvSpPr>
        <p:spPr>
          <a:xfrm>
            <a:off x="630936" y="1543049"/>
            <a:ext cx="2948940" cy="285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None/>
              <a:defRPr sz="6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25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33845" y="27432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33845" y="1371600"/>
            <a:ext cx="7886700" cy="3263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⚫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⚫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⚫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25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>
          <a:blip r:embed="rId3"/>
          <a:srcRect l="5642" r="5642"/>
          <a:stretch/>
        </p:blipFill>
        <p:spPr>
          <a:xfrm>
            <a:off x="-4451" y="-12700"/>
            <a:ext cx="9148500" cy="51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411750" y="2218850"/>
            <a:ext cx="8603700" cy="6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0" b="1" baseline="30000" dirty="0">
                <a:solidFill>
                  <a:schemeClr val="lt1"/>
                </a:solidFill>
              </a:rPr>
              <a:t>Art + Game</a:t>
            </a:r>
            <a:endParaRPr sz="8000" b="1" i="0" u="none" strike="noStrike" cap="none" baseline="30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421649" y="2911850"/>
            <a:ext cx="585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Gamedevs</a:t>
            </a:r>
            <a:r>
              <a:rPr lang="de-DE" sz="2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de-DE" sz="24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games</a:t>
            </a:r>
            <a:r>
              <a:rPr lang="de-DE" sz="2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de-DE" sz="2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de-DE" sz="2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4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future</a:t>
            </a:r>
            <a:endParaRPr sz="2400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/>
        </p:nvSpPr>
        <p:spPr>
          <a:xfrm>
            <a:off x="209751" y="116418"/>
            <a:ext cx="7030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</a:t>
            </a:r>
            <a:endParaRPr sz="28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238325" y="535575"/>
            <a:ext cx="293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Why we do not waterfall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 t="15009"/>
          <a:stretch/>
        </p:blipFill>
        <p:spPr>
          <a:xfrm>
            <a:off x="0" y="869150"/>
            <a:ext cx="9144000" cy="427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/>
        </p:nvSpPr>
        <p:spPr>
          <a:xfrm>
            <a:off x="209751" y="116418"/>
            <a:ext cx="7030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Platform</a:t>
            </a:r>
            <a:endParaRPr sz="28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238325" y="535575"/>
            <a:ext cx="301745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lang="de-DE" sz="1800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we</a:t>
            </a:r>
            <a:r>
              <a:rPr lang="de-DE" sz="1800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 stand on </a:t>
            </a:r>
            <a:r>
              <a:rPr lang="de-DE" sz="1800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YouTrack</a:t>
            </a:r>
            <a:endParaRPr sz="1800" dirty="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3"/>
          <a:srcRect t="22813" b="22813"/>
          <a:stretch/>
        </p:blipFill>
        <p:spPr>
          <a:xfrm>
            <a:off x="0" y="2349879"/>
            <a:ext cx="9143999" cy="2793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923162" y="354025"/>
            <a:ext cx="1782925" cy="17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/>
        </p:nvSpPr>
        <p:spPr>
          <a:xfrm>
            <a:off x="209751" y="116418"/>
            <a:ext cx="7030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SPRINTS</a:t>
            </a:r>
            <a:endParaRPr sz="28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238326" y="535563"/>
            <a:ext cx="2538492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How</a:t>
            </a:r>
            <a:r>
              <a:rPr lang="de-DE" sz="1800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we</a:t>
            </a:r>
            <a:r>
              <a:rPr lang="de-DE" sz="1800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get</a:t>
            </a:r>
            <a:r>
              <a:rPr lang="de-DE" sz="1800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de-DE" sz="1800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board</a:t>
            </a:r>
            <a:endParaRPr sz="1800" dirty="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3"/>
          <a:srcRect/>
          <a:stretch/>
        </p:blipFill>
        <p:spPr>
          <a:xfrm>
            <a:off x="2877393" y="1112645"/>
            <a:ext cx="3389212" cy="4030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/>
        </p:nvSpPr>
        <p:spPr>
          <a:xfrm>
            <a:off x="209751" y="116418"/>
            <a:ext cx="7030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SPRINTS</a:t>
            </a:r>
            <a:endParaRPr sz="28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238326" y="535563"/>
            <a:ext cx="218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How we burn down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26"/>
          <p:cNvPicPr preferRelativeResize="0"/>
          <p:nvPr/>
        </p:nvPicPr>
        <p:blipFill>
          <a:blip r:embed="rId3"/>
          <a:srcRect/>
          <a:stretch/>
        </p:blipFill>
        <p:spPr>
          <a:xfrm>
            <a:off x="2603157" y="1050182"/>
            <a:ext cx="3937686" cy="3937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/>
        </p:nvSpPr>
        <p:spPr>
          <a:xfrm>
            <a:off x="209751" y="116418"/>
            <a:ext cx="7030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SPRINTS</a:t>
            </a:r>
            <a:endParaRPr sz="28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238326" y="535563"/>
            <a:ext cx="218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How we keep track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3781708" y="2840155"/>
            <a:ext cx="1580582" cy="1587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/>
        </p:nvSpPr>
        <p:spPr>
          <a:xfrm>
            <a:off x="209751" y="116418"/>
            <a:ext cx="7030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PLANING</a:t>
            </a:r>
            <a:endParaRPr sz="28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238326" y="535563"/>
            <a:ext cx="218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@RUP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 rotWithShape="1">
          <a:blip r:embed="rId3">
            <a:alphaModFix/>
          </a:blip>
          <a:srcRect r="16422"/>
          <a:stretch/>
        </p:blipFill>
        <p:spPr>
          <a:xfrm>
            <a:off x="111900" y="1118963"/>
            <a:ext cx="5078876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/>
        </p:nvSpPr>
        <p:spPr>
          <a:xfrm>
            <a:off x="209751" y="116418"/>
            <a:ext cx="7030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PLANING</a:t>
            </a:r>
            <a:endParaRPr sz="28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238326" y="535563"/>
            <a:ext cx="218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Visuals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9"/>
          <p:cNvPicPr preferRelativeResize="0"/>
          <p:nvPr/>
        </p:nvPicPr>
        <p:blipFill rotWithShape="1">
          <a:blip r:embed="rId3">
            <a:alphaModFix/>
          </a:blip>
          <a:srcRect l="68628" t="33961" r="5692" b="14109"/>
          <a:stretch/>
        </p:blipFill>
        <p:spPr>
          <a:xfrm>
            <a:off x="6875250" y="48300"/>
            <a:ext cx="2184900" cy="2484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950" y="1552763"/>
            <a:ext cx="266700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175" y="1905200"/>
            <a:ext cx="267652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938" y="1147450"/>
            <a:ext cx="26670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 rotWithShape="1">
          <a:blip r:embed="rId7">
            <a:alphaModFix/>
          </a:blip>
          <a:srcRect r="3428" b="2353"/>
          <a:stretch/>
        </p:blipFill>
        <p:spPr>
          <a:xfrm>
            <a:off x="3957388" y="39413"/>
            <a:ext cx="2088025" cy="25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 rotWithShape="1">
          <a:blip r:embed="rId8">
            <a:alphaModFix/>
          </a:blip>
          <a:srcRect t="626"/>
          <a:stretch/>
        </p:blipFill>
        <p:spPr>
          <a:xfrm>
            <a:off x="0" y="2659475"/>
            <a:ext cx="9144000" cy="248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0"/>
          <p:cNvPicPr preferRelativeResize="0"/>
          <p:nvPr/>
        </p:nvPicPr>
        <p:blipFill>
          <a:blip r:embed="rId3"/>
          <a:srcRect/>
          <a:stretch/>
        </p:blipFill>
        <p:spPr>
          <a:xfrm>
            <a:off x="17637" y="-8"/>
            <a:ext cx="9108724" cy="607248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/>
          <p:nvPr/>
        </p:nvSpPr>
        <p:spPr>
          <a:xfrm>
            <a:off x="359285" y="2239578"/>
            <a:ext cx="66006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800" b="1" baseline="30000">
                <a:solidFill>
                  <a:schemeClr val="lt1"/>
                </a:solidFill>
              </a:rPr>
              <a:t>ARCHITECTURE</a:t>
            </a:r>
            <a:endParaRPr sz="8800" b="1" i="0" u="none" strike="noStrike" cap="none" baseline="30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821675" y="2951675"/>
            <a:ext cx="544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Gamedevs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- games of the future</a:t>
            </a:r>
            <a:endParaRPr lang="en-US" sz="24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/>
          <p:nvPr/>
        </p:nvSpPr>
        <p:spPr>
          <a:xfrm>
            <a:off x="25" y="3"/>
            <a:ext cx="9144000" cy="980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209751" y="116418"/>
            <a:ext cx="7030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ARCHITECTURE – Unity Native Model</a:t>
            </a:r>
            <a:endParaRPr sz="2800" b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209750" y="545375"/>
            <a:ext cx="408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Scripts</a:t>
            </a:r>
            <a:endParaRPr sz="1800" dirty="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31"/>
          <p:cNvPicPr preferRelativeResize="0"/>
          <p:nvPr/>
        </p:nvPicPr>
        <p:blipFill rotWithShape="1">
          <a:blip r:embed="rId3">
            <a:alphaModFix/>
          </a:blip>
          <a:srcRect t="17328"/>
          <a:stretch/>
        </p:blipFill>
        <p:spPr>
          <a:xfrm>
            <a:off x="1999825" y="1334500"/>
            <a:ext cx="5144399" cy="318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/>
          <p:nvPr/>
        </p:nvSpPr>
        <p:spPr>
          <a:xfrm>
            <a:off x="1999825" y="4155075"/>
            <a:ext cx="1505100" cy="36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1"/>
          <p:cNvSpPr/>
          <p:nvPr/>
        </p:nvSpPr>
        <p:spPr>
          <a:xfrm>
            <a:off x="4881575" y="3638550"/>
            <a:ext cx="843000" cy="7050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>
                <a:latin typeface="Calibri"/>
                <a:ea typeface="Calibri"/>
                <a:cs typeface="Calibri"/>
                <a:sym typeface="Calibri"/>
              </a:rPr>
              <a:t>View</a:t>
            </a:r>
            <a:br>
              <a:rPr lang="de-DE" sz="1600" b="1">
                <a:latin typeface="Calibri"/>
                <a:ea typeface="Calibri"/>
                <a:cs typeface="Calibri"/>
                <a:sym typeface="Calibri"/>
              </a:rPr>
            </a:br>
            <a:r>
              <a:rPr lang="de-DE" sz="1000" b="1">
                <a:latin typeface="Calibri"/>
                <a:ea typeface="Calibri"/>
                <a:cs typeface="Calibri"/>
                <a:sym typeface="Calibri"/>
              </a:rPr>
              <a:t>(AngularJS)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1" name="Google Shape;251;p31"/>
          <p:cNvCxnSpPr/>
          <p:nvPr/>
        </p:nvCxnSpPr>
        <p:spPr>
          <a:xfrm rot="10800000">
            <a:off x="3933900" y="3805050"/>
            <a:ext cx="942900" cy="4050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2" name="Google Shape;252;p31"/>
          <p:cNvCxnSpPr/>
          <p:nvPr/>
        </p:nvCxnSpPr>
        <p:spPr>
          <a:xfrm flipH="1">
            <a:off x="2057375" y="3493300"/>
            <a:ext cx="573900" cy="24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3" name="Google Shape;253;p31"/>
          <p:cNvCxnSpPr/>
          <p:nvPr/>
        </p:nvCxnSpPr>
        <p:spPr>
          <a:xfrm>
            <a:off x="2044300" y="2940850"/>
            <a:ext cx="596400" cy="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54" name="Google Shape;254;p31"/>
          <p:cNvSpPr/>
          <p:nvPr/>
        </p:nvSpPr>
        <p:spPr>
          <a:xfrm>
            <a:off x="2605100" y="1962150"/>
            <a:ext cx="1317300" cy="2038200"/>
          </a:xfrm>
          <a:prstGeom prst="rect">
            <a:avLst/>
          </a:prstGeom>
          <a:solidFill>
            <a:srgbClr val="49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>
                <a:latin typeface="Calibri"/>
                <a:ea typeface="Calibri"/>
                <a:cs typeface="Calibri"/>
                <a:sym typeface="Calibri"/>
              </a:rPr>
              <a:t>Dispatcher Servlet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1"/>
          <p:cNvSpPr/>
          <p:nvPr/>
        </p:nvSpPr>
        <p:spPr>
          <a:xfrm>
            <a:off x="5738825" y="3786200"/>
            <a:ext cx="415500" cy="23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/>
          <p:nvPr/>
        </p:nvSpPr>
        <p:spPr>
          <a:xfrm>
            <a:off x="-125" y="962075"/>
            <a:ext cx="9144000" cy="4163100"/>
          </a:xfrm>
          <a:prstGeom prst="rect">
            <a:avLst/>
          </a:prstGeom>
          <a:solidFill>
            <a:srgbClr val="3C3F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2"/>
          <p:cNvSpPr/>
          <p:nvPr/>
        </p:nvSpPr>
        <p:spPr>
          <a:xfrm>
            <a:off x="25" y="3"/>
            <a:ext cx="9144000" cy="980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2"/>
          <p:cNvSpPr txBox="1"/>
          <p:nvPr/>
        </p:nvSpPr>
        <p:spPr>
          <a:xfrm>
            <a:off x="209751" y="116418"/>
            <a:ext cx="7030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ARCHITECTURE - CLASS DIAGRAM</a:t>
            </a:r>
            <a:endParaRPr sz="2800" b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2"/>
          <p:cNvSpPr txBox="1"/>
          <p:nvPr/>
        </p:nvSpPr>
        <p:spPr>
          <a:xfrm>
            <a:off x="209750" y="545382"/>
            <a:ext cx="293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Overall Software Structure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1" y="977120"/>
            <a:ext cx="7038712" cy="41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2"/>
          <p:cNvSpPr/>
          <p:nvPr/>
        </p:nvSpPr>
        <p:spPr>
          <a:xfrm>
            <a:off x="0" y="4392250"/>
            <a:ext cx="9144000" cy="751500"/>
          </a:xfrm>
          <a:prstGeom prst="rect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0FFFF"/>
                </a:solidFill>
              </a:rPr>
              <a:t>Miscellaneous</a:t>
            </a:r>
            <a:endParaRPr>
              <a:solidFill>
                <a:srgbClr val="00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i="1">
                <a:solidFill>
                  <a:srgbClr val="009D9D"/>
                </a:solidFill>
              </a:rPr>
              <a:t>date+time classes &amp; converters,</a:t>
            </a:r>
            <a:endParaRPr sz="1200" i="1">
              <a:solidFill>
                <a:srgbClr val="009D9D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i="1">
                <a:solidFill>
                  <a:srgbClr val="009D9D"/>
                </a:solidFill>
              </a:rPr>
              <a:t>error handling</a:t>
            </a:r>
            <a:endParaRPr sz="1200" i="1">
              <a:solidFill>
                <a:srgbClr val="009D9D"/>
              </a:solidFill>
            </a:endParaRPr>
          </a:p>
        </p:txBody>
      </p:sp>
      <p:sp>
        <p:nvSpPr>
          <p:cNvPr id="266" name="Google Shape;266;p32"/>
          <p:cNvSpPr/>
          <p:nvPr/>
        </p:nvSpPr>
        <p:spPr>
          <a:xfrm>
            <a:off x="125" y="3845075"/>
            <a:ext cx="9144000" cy="495000"/>
          </a:xfrm>
          <a:prstGeom prst="rect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0FFFF"/>
                </a:solidFill>
              </a:rPr>
              <a:t>Testing</a:t>
            </a:r>
            <a:endParaRPr>
              <a:solidFill>
                <a:srgbClr val="00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200" i="1">
                <a:solidFill>
                  <a:srgbClr val="009D9D"/>
                </a:solidFill>
              </a:rPr>
              <a:t>test classes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267" name="Google Shape;267;p32"/>
          <p:cNvSpPr/>
          <p:nvPr/>
        </p:nvSpPr>
        <p:spPr>
          <a:xfrm>
            <a:off x="0" y="3043625"/>
            <a:ext cx="9144000" cy="7515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00FFFF"/>
                </a:solidFill>
              </a:rPr>
              <a:t>Resources &amp; </a:t>
            </a:r>
            <a:r>
              <a:rPr lang="de-DE" dirty="0" err="1">
                <a:solidFill>
                  <a:srgbClr val="00FFFF"/>
                </a:solidFill>
              </a:rPr>
              <a:t>Repositories</a:t>
            </a:r>
            <a:endParaRPr dirty="0">
              <a:solidFill>
                <a:srgbClr val="00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i="1" dirty="0" err="1">
                <a:solidFill>
                  <a:srgbClr val="009D9D"/>
                </a:solidFill>
              </a:rPr>
              <a:t>profile</a:t>
            </a:r>
            <a:r>
              <a:rPr lang="de-DE" sz="1200" i="1" dirty="0">
                <a:solidFill>
                  <a:srgbClr val="009D9D"/>
                </a:solidFill>
              </a:rPr>
              <a:t>, </a:t>
            </a:r>
            <a:r>
              <a:rPr lang="de-DE" sz="1200" i="1" dirty="0" err="1">
                <a:solidFill>
                  <a:srgbClr val="009D9D"/>
                </a:solidFill>
              </a:rPr>
              <a:t>skill</a:t>
            </a:r>
            <a:r>
              <a:rPr lang="de-DE" sz="1200" i="1" dirty="0">
                <a:solidFill>
                  <a:srgbClr val="009D9D"/>
                </a:solidFill>
              </a:rPr>
              <a:t> &amp; </a:t>
            </a:r>
            <a:r>
              <a:rPr lang="de-DE" sz="1200" i="1" dirty="0" err="1">
                <a:solidFill>
                  <a:srgbClr val="009D9D"/>
                </a:solidFill>
              </a:rPr>
              <a:t>course</a:t>
            </a:r>
            <a:r>
              <a:rPr lang="de-DE" sz="1200" i="1" dirty="0">
                <a:solidFill>
                  <a:srgbClr val="009D9D"/>
                </a:solidFill>
              </a:rPr>
              <a:t> </a:t>
            </a:r>
            <a:r>
              <a:rPr lang="de-DE" sz="1200" i="1" dirty="0" err="1">
                <a:solidFill>
                  <a:srgbClr val="009D9D"/>
                </a:solidFill>
              </a:rPr>
              <a:t>repository</a:t>
            </a:r>
            <a:endParaRPr sz="1200" i="1" dirty="0">
              <a:solidFill>
                <a:srgbClr val="009D9D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200" i="1" dirty="0">
                <a:solidFill>
                  <a:srgbClr val="009D9D"/>
                </a:solidFill>
              </a:rPr>
              <a:t>and </a:t>
            </a:r>
            <a:r>
              <a:rPr lang="de-DE" sz="1200" i="1" dirty="0" err="1">
                <a:solidFill>
                  <a:srgbClr val="009D9D"/>
                </a:solidFill>
              </a:rPr>
              <a:t>resource</a:t>
            </a:r>
            <a:r>
              <a:rPr lang="de-DE" sz="1200" i="1" dirty="0">
                <a:solidFill>
                  <a:srgbClr val="009D9D"/>
                </a:solidFill>
              </a:rPr>
              <a:t> </a:t>
            </a:r>
            <a:r>
              <a:rPr lang="de-DE" sz="1200" i="1" dirty="0" err="1">
                <a:solidFill>
                  <a:srgbClr val="009D9D"/>
                </a:solidFill>
              </a:rPr>
              <a:t>classes</a:t>
            </a:r>
            <a:endParaRPr sz="1200" i="1" dirty="0">
              <a:solidFill>
                <a:srgbClr val="009D9D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200" i="1" dirty="0">
                <a:solidFill>
                  <a:srgbClr val="F500FF"/>
                </a:solidFill>
              </a:rPr>
              <a:t>[CONTROLLER]</a:t>
            </a:r>
            <a:endParaRPr sz="1200" i="1" dirty="0">
              <a:solidFill>
                <a:srgbClr val="009D9D"/>
              </a:solidFill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125" y="980400"/>
            <a:ext cx="4203600" cy="20184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0FFFF"/>
                </a:solidFill>
              </a:rPr>
              <a:t>Definition &amp; Methods</a:t>
            </a:r>
            <a:endParaRPr>
              <a:solidFill>
                <a:srgbClr val="00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i="1">
                <a:solidFill>
                  <a:srgbClr val="009D9D"/>
                </a:solidFill>
              </a:rPr>
              <a:t>user &amp; profile</a:t>
            </a:r>
            <a:endParaRPr sz="1200" i="1">
              <a:solidFill>
                <a:srgbClr val="009D9D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200" i="1">
                <a:solidFill>
                  <a:srgbClr val="F500FF"/>
                </a:solidFill>
              </a:rPr>
              <a:t>[MODEL]</a:t>
            </a:r>
            <a:endParaRPr sz="1200" i="1">
              <a:solidFill>
                <a:srgbClr val="F500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009D9D"/>
              </a:solidFill>
            </a:endParaRPr>
          </a:p>
        </p:txBody>
      </p:sp>
      <p:sp>
        <p:nvSpPr>
          <p:cNvPr id="269" name="Google Shape;269;p32"/>
          <p:cNvSpPr/>
          <p:nvPr/>
        </p:nvSpPr>
        <p:spPr>
          <a:xfrm>
            <a:off x="4203725" y="980400"/>
            <a:ext cx="4940400" cy="20184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0FFFF"/>
                </a:solidFill>
              </a:rPr>
              <a:t>Definition &amp; Methods</a:t>
            </a:r>
            <a:endParaRPr>
              <a:solidFill>
                <a:srgbClr val="00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i="1">
                <a:solidFill>
                  <a:srgbClr val="009D9D"/>
                </a:solidFill>
              </a:rPr>
              <a:t>course &amp; skill</a:t>
            </a:r>
            <a:endParaRPr sz="1200" i="1">
              <a:solidFill>
                <a:srgbClr val="009D9D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i="1">
                <a:solidFill>
                  <a:srgbClr val="F500FF"/>
                </a:solidFill>
              </a:rPr>
              <a:t>[MODEL]</a:t>
            </a:r>
            <a:endParaRPr sz="1200" i="1">
              <a:solidFill>
                <a:srgbClr val="F500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dt" idx="10"/>
          </p:nvPr>
        </p:nvSpPr>
        <p:spPr>
          <a:xfrm>
            <a:off x="467545" y="2276875"/>
            <a:ext cx="3131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6. November 2016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t="2571" r="3563"/>
          <a:stretch/>
        </p:blipFill>
        <p:spPr>
          <a:xfrm>
            <a:off x="0" y="0"/>
            <a:ext cx="9156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0" y="0"/>
            <a:ext cx="3429000" cy="5143500"/>
          </a:xfrm>
          <a:prstGeom prst="rect">
            <a:avLst/>
          </a:prstGeom>
          <a:solidFill>
            <a:srgbClr val="2E75B5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7337775" y="145200"/>
            <a:ext cx="180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2800" b="1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199075" y="1065400"/>
            <a:ext cx="3067800" cy="3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2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 cap="none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urce Sans Pro"/>
              <a:buAutoNum type="arabicPeriod"/>
            </a:pPr>
            <a:r>
              <a:rPr lang="de-DE" sz="1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VISION</a:t>
            </a:r>
            <a:endParaRPr dirty="0"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urce Sans Pro"/>
              <a:buAutoNum type="arabicPeriod"/>
            </a:pPr>
            <a:r>
              <a:rPr lang="de-DE" sz="1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TECHNOLOGIES</a:t>
            </a:r>
            <a:endParaRPr sz="19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urce Sans Pro"/>
              <a:buAutoNum type="arabicPeriod"/>
            </a:pPr>
            <a:r>
              <a:rPr lang="de-DE" sz="1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PROJECT MANAGEMENT</a:t>
            </a:r>
            <a:endParaRPr sz="19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urce Sans Pro"/>
              <a:buAutoNum type="arabicPeriod"/>
            </a:pPr>
            <a:r>
              <a:rPr lang="de-DE" sz="1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LIVE DEMO</a:t>
            </a:r>
            <a:endParaRPr sz="19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urce Sans Pro"/>
              <a:buAutoNum type="arabicPeriod"/>
            </a:pPr>
            <a:r>
              <a:rPr lang="de-DE" sz="1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ARCHITECTURE</a:t>
            </a:r>
            <a:endParaRPr sz="19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urce Sans Pro"/>
              <a:buAutoNum type="arabicPeriod"/>
            </a:pPr>
            <a:r>
              <a:rPr lang="de-DE" sz="19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TESTING</a:t>
            </a:r>
            <a:endParaRPr sz="19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Source Sans Pro"/>
              <a:buAutoNum type="arabicPeriod"/>
            </a:pPr>
            <a:r>
              <a:rPr lang="de-DE" sz="1900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YOUR QUESTIONS</a:t>
            </a:r>
            <a:endParaRPr sz="1900" cap="none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5"/>
          <p:cNvPicPr preferRelativeResize="0"/>
          <p:nvPr/>
        </p:nvPicPr>
        <p:blipFill rotWithShape="1">
          <a:blip r:embed="rId3">
            <a:alphaModFix/>
          </a:blip>
          <a:srcRect r="13822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5"/>
          <p:cNvSpPr txBox="1"/>
          <p:nvPr/>
        </p:nvSpPr>
        <p:spPr>
          <a:xfrm>
            <a:off x="320710" y="2239578"/>
            <a:ext cx="66006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800" b="1" baseline="30000">
                <a:solidFill>
                  <a:schemeClr val="lt1"/>
                </a:solidFill>
              </a:rPr>
              <a:t>TESTING</a:t>
            </a:r>
            <a:endParaRPr sz="8800" b="1" i="0" u="none" strike="noStrike" cap="none" baseline="30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5"/>
          <p:cNvSpPr txBox="1"/>
          <p:nvPr/>
        </p:nvSpPr>
        <p:spPr>
          <a:xfrm>
            <a:off x="320700" y="2960275"/>
            <a:ext cx="544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Gamedevs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- games of the future</a:t>
            </a:r>
            <a:endParaRPr lang="en-US" sz="24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>
            <a:spLocks noGrp="1"/>
          </p:cNvSpPr>
          <p:nvPr>
            <p:ph type="title"/>
          </p:nvPr>
        </p:nvSpPr>
        <p:spPr>
          <a:xfrm>
            <a:off x="432003" y="1476024"/>
            <a:ext cx="8244600" cy="8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838" y="1638431"/>
            <a:ext cx="4405475" cy="17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6"/>
          <p:cNvSpPr/>
          <p:nvPr/>
        </p:nvSpPr>
        <p:spPr>
          <a:xfrm>
            <a:off x="25" y="3"/>
            <a:ext cx="9144000" cy="980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6"/>
          <p:cNvSpPr txBox="1"/>
          <p:nvPr/>
        </p:nvSpPr>
        <p:spPr>
          <a:xfrm>
            <a:off x="209751" y="116418"/>
            <a:ext cx="7030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TESTING FRAMEWORKS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6"/>
          <p:cNvSpPr txBox="1"/>
          <p:nvPr/>
        </p:nvSpPr>
        <p:spPr>
          <a:xfrm>
            <a:off x="209750" y="526975"/>
            <a:ext cx="293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Quality Assurance</a:t>
            </a:r>
            <a:endParaRPr sz="180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36"/>
          <p:cNvPicPr preferRelativeResize="0"/>
          <p:nvPr/>
        </p:nvPicPr>
        <p:blipFill rotWithShape="1">
          <a:blip r:embed="rId4">
            <a:alphaModFix/>
          </a:blip>
          <a:srcRect t="29697" b="26462"/>
          <a:stretch/>
        </p:blipFill>
        <p:spPr>
          <a:xfrm>
            <a:off x="327225" y="3562350"/>
            <a:ext cx="2335725" cy="10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6"/>
          <p:cNvPicPr preferRelativeResize="0"/>
          <p:nvPr/>
        </p:nvPicPr>
        <p:blipFill>
          <a:blip r:embed="rId5"/>
          <a:srcRect/>
          <a:stretch/>
        </p:blipFill>
        <p:spPr>
          <a:xfrm>
            <a:off x="7549275" y="3114550"/>
            <a:ext cx="1140250" cy="114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 txBox="1">
            <a:spLocks noGrp="1"/>
          </p:cNvSpPr>
          <p:nvPr>
            <p:ph type="dt" idx="10"/>
          </p:nvPr>
        </p:nvSpPr>
        <p:spPr>
          <a:xfrm>
            <a:off x="467545" y="2276875"/>
            <a:ext cx="3131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6. November 2016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7"/>
          <p:cNvSpPr/>
          <p:nvPr/>
        </p:nvSpPr>
        <p:spPr>
          <a:xfrm>
            <a:off x="0" y="0"/>
            <a:ext cx="9144000" cy="5143500"/>
          </a:xfrm>
          <a:prstGeom prst="flowChartProcess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7"/>
          <p:cNvSpPr txBox="1"/>
          <p:nvPr/>
        </p:nvSpPr>
        <p:spPr>
          <a:xfrm>
            <a:off x="1909200" y="986325"/>
            <a:ext cx="53256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3200" b="1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7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YOUR ATTENTION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7"/>
          <p:cNvSpPr/>
          <p:nvPr/>
        </p:nvSpPr>
        <p:spPr>
          <a:xfrm>
            <a:off x="2242800" y="2317650"/>
            <a:ext cx="46584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 WILL BE HAPPY TO ANSWER YOUR QUESTIONS</a:t>
            </a:r>
            <a:endParaRPr sz="24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7350" y="3294950"/>
            <a:ext cx="2169300" cy="14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dt" idx="10"/>
          </p:nvPr>
        </p:nvSpPr>
        <p:spPr>
          <a:xfrm>
            <a:off x="467545" y="2276875"/>
            <a:ext cx="31318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6. November 2016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/>
          <a:srcRect t="8663" b="8663"/>
          <a:stretch/>
        </p:blipFill>
        <p:spPr>
          <a:xfrm>
            <a:off x="-204684" y="0"/>
            <a:ext cx="9348684" cy="515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359286" y="2239578"/>
            <a:ext cx="7689339" cy="99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800" b="1" baseline="30000">
                <a:solidFill>
                  <a:schemeClr val="lt1"/>
                </a:solidFill>
              </a:rPr>
              <a:t>VISION</a:t>
            </a:r>
            <a:endParaRPr sz="8800" b="1" i="0" u="none" strike="noStrike" cap="none" baseline="30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821675" y="2951675"/>
            <a:ext cx="511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Gamedevs</a:t>
            </a:r>
            <a:r>
              <a:rPr lang="en-US" sz="2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- games of the future</a:t>
            </a:r>
            <a:endParaRPr lang="en-US" sz="2400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/>
        </p:nvSpPr>
        <p:spPr>
          <a:xfrm>
            <a:off x="209751" y="116418"/>
            <a:ext cx="7030804" cy="60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2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 sz="28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209751" y="544163"/>
            <a:ext cx="218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Why</a:t>
            </a:r>
            <a:r>
              <a:rPr lang="de-DE" sz="1800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de-DE" sz="1800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need</a:t>
            </a:r>
            <a:r>
              <a:rPr lang="de-DE" sz="1800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 A+G</a:t>
            </a:r>
            <a:endParaRPr sz="1800" dirty="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756519" y="1306732"/>
            <a:ext cx="1302527" cy="1302527"/>
          </a:xfrm>
          <a:prstGeom prst="ellipse">
            <a:avLst/>
          </a:prstGeom>
          <a:solidFill>
            <a:srgbClr val="CED8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2343015" y="1306732"/>
            <a:ext cx="1302527" cy="1302527"/>
          </a:xfrm>
          <a:prstGeom prst="ellipse">
            <a:avLst/>
          </a:prstGeom>
          <a:solidFill>
            <a:srgbClr val="9DB1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3929511" y="1306733"/>
            <a:ext cx="1302527" cy="1302527"/>
          </a:xfrm>
          <a:prstGeom prst="ellipse">
            <a:avLst/>
          </a:prstGeom>
          <a:solidFill>
            <a:srgbClr val="698B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5516007" y="1306733"/>
            <a:ext cx="1302527" cy="1302527"/>
          </a:xfrm>
          <a:prstGeom prst="ellipse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7102503" y="1306737"/>
            <a:ext cx="1302527" cy="1302527"/>
          </a:xfrm>
          <a:prstGeom prst="ellipse">
            <a:avLst/>
          </a:prstGeom>
          <a:solidFill>
            <a:srgbClr val="9BBB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6978265" y="2677877"/>
            <a:ext cx="1551002" cy="60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EXCEED EXPECTATIONS</a:t>
            </a:r>
            <a:endParaRPr sz="18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5366369" y="2677877"/>
            <a:ext cx="1710734" cy="60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BROADEN YOUR HORIZON</a:t>
            </a:r>
            <a:endParaRPr sz="18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3805273" y="2677877"/>
            <a:ext cx="1551002" cy="60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BECOME AN EXPERT</a:t>
            </a:r>
            <a:endParaRPr sz="18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2218777" y="2678325"/>
            <a:ext cx="1551002" cy="60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 ON YOUR GOALS</a:t>
            </a:r>
            <a:endParaRPr sz="18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632281" y="2678325"/>
            <a:ext cx="1551002" cy="60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EXCHANGE WITH PEERS</a:t>
            </a:r>
            <a:endParaRPr sz="18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" name="Google Shape;127;p17"/>
          <p:cNvGrpSpPr/>
          <p:nvPr/>
        </p:nvGrpSpPr>
        <p:grpSpPr>
          <a:xfrm>
            <a:off x="1138838" y="1673191"/>
            <a:ext cx="537887" cy="569607"/>
            <a:chOff x="1161679" y="2199056"/>
            <a:chExt cx="462340" cy="484345"/>
          </a:xfrm>
        </p:grpSpPr>
        <p:sp>
          <p:nvSpPr>
            <p:cNvPr id="128" name="Google Shape;128;p17"/>
            <p:cNvSpPr/>
            <p:nvPr/>
          </p:nvSpPr>
          <p:spPr>
            <a:xfrm rot="10800000">
              <a:off x="1161679" y="2233589"/>
              <a:ext cx="454104" cy="4498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4199" y="35479"/>
                  </a:moveTo>
                  <a:lnTo>
                    <a:pt x="14199" y="35479"/>
                  </a:lnTo>
                  <a:cubicBezTo>
                    <a:pt x="25091" y="15126"/>
                    <a:pt x="48103" y="4401"/>
                    <a:pt x="70690" y="9152"/>
                  </a:cubicBezTo>
                  <a:cubicBezTo>
                    <a:pt x="93276" y="13902"/>
                    <a:pt x="110021" y="32988"/>
                    <a:pt x="111796" y="56005"/>
                  </a:cubicBezTo>
                  <a:lnTo>
                    <a:pt x="119432" y="57778"/>
                  </a:lnTo>
                  <a:lnTo>
                    <a:pt x="106720" y="70851"/>
                  </a:lnTo>
                  <a:lnTo>
                    <a:pt x="95983" y="52332"/>
                  </a:lnTo>
                  <a:lnTo>
                    <a:pt x="103578" y="54096"/>
                  </a:lnTo>
                  <a:lnTo>
                    <a:pt x="103578" y="54096"/>
                  </a:lnTo>
                  <a:cubicBezTo>
                    <a:pt x="101019" y="35189"/>
                    <a:pt x="86571" y="20087"/>
                    <a:pt x="67803" y="16701"/>
                  </a:cubicBezTo>
                  <a:cubicBezTo>
                    <a:pt x="49035" y="13316"/>
                    <a:pt x="30224" y="22419"/>
                    <a:pt x="21227" y="39242"/>
                  </a:cubicBez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1169913" y="2199056"/>
              <a:ext cx="454106" cy="4498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799" y="31142"/>
                  </a:moveTo>
                  <a:lnTo>
                    <a:pt x="16799" y="31142"/>
                  </a:lnTo>
                  <a:cubicBezTo>
                    <a:pt x="29085" y="12743"/>
                    <a:pt x="51671" y="4143"/>
                    <a:pt x="73078" y="9713"/>
                  </a:cubicBezTo>
                  <a:cubicBezTo>
                    <a:pt x="94486" y="15283"/>
                    <a:pt x="110020" y="33801"/>
                    <a:pt x="111784" y="55855"/>
                  </a:cubicBezTo>
                  <a:lnTo>
                    <a:pt x="119519" y="57372"/>
                  </a:lnTo>
                  <a:lnTo>
                    <a:pt x="107066" y="69233"/>
                  </a:lnTo>
                  <a:lnTo>
                    <a:pt x="95896" y="52738"/>
                  </a:lnTo>
                  <a:lnTo>
                    <a:pt x="103599" y="54249"/>
                  </a:lnTo>
                  <a:lnTo>
                    <a:pt x="103599" y="54249"/>
                  </a:lnTo>
                  <a:cubicBezTo>
                    <a:pt x="101205" y="36085"/>
                    <a:pt x="87810" y="21306"/>
                    <a:pt x="69975" y="17150"/>
                  </a:cubicBezTo>
                  <a:cubicBezTo>
                    <a:pt x="52139" y="12994"/>
                    <a:pt x="33596" y="20332"/>
                    <a:pt x="23427" y="35569"/>
                  </a:cubicBez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 l="10852" t="13836" r="9337" b="15865"/>
          <a:stretch/>
        </p:blipFill>
        <p:spPr>
          <a:xfrm>
            <a:off x="5791199" y="1677549"/>
            <a:ext cx="813475" cy="615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7213" y="1623357"/>
            <a:ext cx="657095" cy="720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75500" y="1642519"/>
            <a:ext cx="799015" cy="720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59135" y="1555827"/>
            <a:ext cx="966658" cy="77480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/>
          <p:nvPr/>
        </p:nvSpPr>
        <p:spPr>
          <a:xfrm>
            <a:off x="0" y="3755036"/>
            <a:ext cx="9144000" cy="1388464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2183283" y="4291452"/>
            <a:ext cx="54135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1F74AD"/>
                </a:solidFill>
                <a:latin typeface="Calibri"/>
                <a:ea typeface="Calibri"/>
                <a:cs typeface="Calibri"/>
                <a:sym typeface="Calibri"/>
              </a:rPr>
              <a:t>Provide your knowledge, get rewarded, profit from other‘s experiences.</a:t>
            </a:r>
            <a:endParaRPr sz="1800">
              <a:solidFill>
                <a:srgbClr val="1F7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2183283" y="3942877"/>
            <a:ext cx="165949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 cap="none">
                <a:solidFill>
                  <a:srgbClr val="1F74AD"/>
                </a:solidFill>
                <a:latin typeface="Arial"/>
                <a:ea typeface="Arial"/>
                <a:cs typeface="Arial"/>
                <a:sym typeface="Arial"/>
              </a:rPr>
              <a:t>GOAL:</a:t>
            </a:r>
            <a:endParaRPr sz="2000" cap="none">
              <a:solidFill>
                <a:srgbClr val="1F7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9619" y="3854575"/>
            <a:ext cx="1594339" cy="1155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/>
        </p:nvSpPr>
        <p:spPr>
          <a:xfrm>
            <a:off x="209751" y="116418"/>
            <a:ext cx="7030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sz="2800" b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238326" y="535563"/>
            <a:ext cx="218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How</a:t>
            </a:r>
            <a:r>
              <a:rPr lang="de-DE" sz="1800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 A+G </a:t>
            </a:r>
            <a:r>
              <a:rPr lang="de-DE" sz="1800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works</a:t>
            </a:r>
            <a:endParaRPr sz="1800" dirty="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3"/>
          <a:srcRect/>
          <a:stretch/>
        </p:blipFill>
        <p:spPr>
          <a:xfrm>
            <a:off x="2423227" y="80690"/>
            <a:ext cx="5550880" cy="4968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9"/>
          <p:cNvPicPr preferRelativeResize="0"/>
          <p:nvPr/>
        </p:nvPicPr>
        <p:blipFill>
          <a:blip r:embed="rId3"/>
          <a:srcRect/>
          <a:stretch/>
        </p:blipFill>
        <p:spPr>
          <a:xfrm>
            <a:off x="718086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 txBox="1"/>
          <p:nvPr/>
        </p:nvSpPr>
        <p:spPr>
          <a:xfrm>
            <a:off x="359285" y="2239578"/>
            <a:ext cx="7171068" cy="99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800" b="1" baseline="30000" dirty="0">
                <a:solidFill>
                  <a:schemeClr val="lt1"/>
                </a:solidFill>
              </a:rPr>
              <a:t>TECHNOLOGIES</a:t>
            </a:r>
            <a:endParaRPr sz="8800" b="1" i="0" u="none" strike="noStrike" cap="none" baseline="30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821675" y="2951675"/>
            <a:ext cx="544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Gamedevs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- games of the future</a:t>
            </a:r>
            <a:endParaRPr lang="en-US" sz="24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/>
          <p:nvPr/>
        </p:nvSpPr>
        <p:spPr>
          <a:xfrm>
            <a:off x="25" y="3"/>
            <a:ext cx="9144000" cy="980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209751" y="125018"/>
            <a:ext cx="7030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28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TECHNOLOGIES – C#</a:t>
            </a:r>
            <a:endParaRPr sz="2800" b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209749" y="544175"/>
            <a:ext cx="580781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general-</a:t>
            </a:r>
            <a:r>
              <a:rPr lang="de-DE" sz="1800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purpose</a:t>
            </a:r>
            <a:r>
              <a:rPr lang="de-DE" sz="1800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, multi-</a:t>
            </a:r>
            <a:r>
              <a:rPr lang="de-DE" sz="1800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paradigm</a:t>
            </a:r>
            <a:r>
              <a:rPr lang="de-DE" sz="1800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programming</a:t>
            </a:r>
            <a:r>
              <a:rPr lang="de-DE" sz="1800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800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language</a:t>
            </a:r>
            <a:endParaRPr lang="de-DE" sz="1800" dirty="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310075" y="3067250"/>
            <a:ext cx="8523900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 dirty="0"/>
              <a:t>Future </a:t>
            </a:r>
            <a:r>
              <a:rPr lang="de-DE" sz="1800" dirty="0" err="1"/>
              <a:t>proof</a:t>
            </a:r>
            <a:r>
              <a:rPr lang="de-DE" sz="1800" dirty="0"/>
              <a:t> </a:t>
            </a:r>
            <a:r>
              <a:rPr lang="de-DE" sz="1800" dirty="0" err="1"/>
              <a:t>programming</a:t>
            </a:r>
            <a:r>
              <a:rPr lang="de-DE" sz="1800" dirty="0"/>
              <a:t> </a:t>
            </a:r>
            <a:r>
              <a:rPr lang="de-DE" sz="1800" dirty="0" err="1"/>
              <a:t>language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 dirty="0" err="1"/>
              <a:t>Developed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Microsoft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 sz="1800" dirty="0"/>
              <a:t>Best Practices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 sz="1800" dirty="0" err="1"/>
              <a:t>Full</a:t>
            </a:r>
            <a:r>
              <a:rPr lang="de-DE" sz="1800" dirty="0"/>
              <a:t> </a:t>
            </a:r>
            <a:r>
              <a:rPr lang="de-DE" sz="1800" dirty="0" err="1"/>
              <a:t>Documantation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 dirty="0"/>
              <a:t>Faste and easy Software Development</a:t>
            </a:r>
            <a:endParaRPr sz="1800" dirty="0"/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37733" y="1381684"/>
            <a:ext cx="1468575" cy="14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/>
          <p:nvPr/>
        </p:nvSpPr>
        <p:spPr>
          <a:xfrm>
            <a:off x="25" y="3"/>
            <a:ext cx="9144000" cy="980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209751" y="125018"/>
            <a:ext cx="70308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de-DE" sz="28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TECHNOLOGIES – </a:t>
            </a:r>
            <a:r>
              <a:rPr lang="de-DE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Unity</a:t>
            </a:r>
            <a:endParaRPr sz="2800" b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209749" y="544175"/>
            <a:ext cx="580781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de-DE" sz="1800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cross-platform</a:t>
            </a:r>
            <a:r>
              <a:rPr lang="de-DE" sz="1800" dirty="0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 game </a:t>
            </a:r>
            <a:r>
              <a:rPr lang="de-DE" sz="1800" dirty="0" err="1">
                <a:solidFill>
                  <a:srgbClr val="AEABAB"/>
                </a:solidFill>
                <a:latin typeface="Calibri"/>
                <a:ea typeface="Calibri"/>
                <a:cs typeface="Calibri"/>
                <a:sym typeface="Calibri"/>
              </a:rPr>
              <a:t>engine</a:t>
            </a:r>
            <a:endParaRPr lang="de-DE" sz="1800" dirty="0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310075" y="3067250"/>
            <a:ext cx="8523900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Future of Software Development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Open Source Project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 sz="1800"/>
              <a:t>Best Practices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 sz="1800"/>
              <a:t>Full Control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Faster Software Development → Lower Costs</a:t>
            </a:r>
            <a:endParaRPr sz="1800"/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37733" y="1845753"/>
            <a:ext cx="1468575" cy="54043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6819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2"/>
          <p:cNvPicPr preferRelativeResize="0"/>
          <p:nvPr/>
        </p:nvPicPr>
        <p:blipFill>
          <a:blip r:embed="rId3"/>
          <a:srcRect/>
          <a:stretch/>
        </p:blipFill>
        <p:spPr>
          <a:xfrm>
            <a:off x="107480" y="0"/>
            <a:ext cx="892903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/>
        </p:nvSpPr>
        <p:spPr>
          <a:xfrm>
            <a:off x="359286" y="2239578"/>
            <a:ext cx="76893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800" b="1" baseline="30000">
                <a:solidFill>
                  <a:schemeClr val="lt1"/>
                </a:solidFill>
              </a:rPr>
              <a:t>PJM-TOOLS</a:t>
            </a:r>
            <a:endParaRPr sz="8800" b="1" i="0" u="none" strike="noStrike" cap="none" baseline="30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821675" y="2951675"/>
            <a:ext cx="511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Gamedevs</a:t>
            </a:r>
            <a:r>
              <a:rPr lang="en-US" sz="2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- games of the future</a:t>
            </a:r>
            <a:endParaRPr lang="en-US" sz="2400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</Words>
  <Application>Microsoft Office PowerPoint</Application>
  <PresentationFormat>Bildschirmpräsentation (16:9)</PresentationFormat>
  <Paragraphs>98</Paragraphs>
  <Slides>22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7" baseType="lpstr">
      <vt:lpstr>Arial</vt:lpstr>
      <vt:lpstr>Calibri</vt:lpstr>
      <vt:lpstr>Noto Sans Symbols</vt:lpstr>
      <vt:lpstr>Source Sans Pro</vt:lpstr>
      <vt:lpstr>HDOfficeLightV0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Albert</dc:creator>
  <cp:lastModifiedBy>Office2016S0016</cp:lastModifiedBy>
  <cp:revision>2</cp:revision>
  <dcterms:modified xsi:type="dcterms:W3CDTF">2021-12-11T13:52:58Z</dcterms:modified>
</cp:coreProperties>
</file>